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64" r:id="rId3"/>
    <p:sldId id="265" r:id="rId4"/>
    <p:sldId id="266" r:id="rId5"/>
    <p:sldId id="267" r:id="rId6"/>
    <p:sldId id="270" r:id="rId7"/>
    <p:sldId id="271" r:id="rId8"/>
    <p:sldId id="272" r:id="rId9"/>
    <p:sldId id="273" r:id="rId10"/>
    <p:sldId id="257" r:id="rId11"/>
    <p:sldId id="275" r:id="rId12"/>
    <p:sldId id="258" r:id="rId13"/>
    <p:sldId id="259" r:id="rId14"/>
    <p:sldId id="260" r:id="rId15"/>
    <p:sldId id="261" r:id="rId16"/>
    <p:sldId id="262" r:id="rId17"/>
    <p:sldId id="263" r:id="rId18"/>
    <p:sldId id="268" r:id="rId19"/>
    <p:sldId id="269"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3"/>
    <p:restoredTop sz="94722"/>
  </p:normalViewPr>
  <p:slideViewPr>
    <p:cSldViewPr snapToGrid="0" snapToObjects="1">
      <p:cViewPr varScale="1">
        <p:scale>
          <a:sx n="135" d="100"/>
          <a:sy n="135" d="100"/>
        </p:scale>
        <p:origin x="176"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4AA81-FF4B-3042-B69F-8DF925241B4C}" type="datetimeFigureOut">
              <a:rPr lang="en-US" smtClean="0"/>
              <a:t>9/11/19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E6D1C-90FE-A446-AB16-C2CED2A8F146}" type="slidenum">
              <a:rPr lang="en-US" smtClean="0"/>
              <a:t>‹#›</a:t>
            </a:fld>
            <a:endParaRPr lang="en-US" dirty="0"/>
          </a:p>
        </p:txBody>
      </p:sp>
    </p:spTree>
    <p:extLst>
      <p:ext uri="{BB962C8B-B14F-4D97-AF65-F5344CB8AC3E}">
        <p14:creationId xmlns:p14="http://schemas.microsoft.com/office/powerpoint/2010/main" val="2148827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stores can start fundraising early, but the kiosk donation screen will not be activated until Monday, October 14. Any funds collected early will need to be tracked on your own. </a:t>
            </a:r>
          </a:p>
          <a:p>
            <a:r>
              <a:rPr lang="en-US" dirty="0"/>
              <a:t>-- We strong encourage all stores to provide free haircuts on veterans day veterans, retired military and active duty. </a:t>
            </a:r>
          </a:p>
          <a:p>
            <a:r>
              <a:rPr lang="en-US" dirty="0"/>
              <a:t>--Also encourage all stores to add on the $1 per haircut service donation with their checks at the end of the promotion</a:t>
            </a:r>
          </a:p>
          <a:p>
            <a:r>
              <a:rPr lang="en-US" dirty="0"/>
              <a:t>--ALL FUNDS MUST BE SUBMITTED TO SCI by NOVEMBER 30. Please refer to pages 9-12 of the playbook for all the details on the program, submitting funds, etc. </a:t>
            </a:r>
          </a:p>
        </p:txBody>
      </p:sp>
      <p:sp>
        <p:nvSpPr>
          <p:cNvPr id="4" name="Slide Number Placeholder 3"/>
          <p:cNvSpPr>
            <a:spLocks noGrp="1"/>
          </p:cNvSpPr>
          <p:nvPr>
            <p:ph type="sldNum" sz="quarter" idx="5"/>
          </p:nvPr>
        </p:nvSpPr>
        <p:spPr/>
        <p:txBody>
          <a:bodyPr/>
          <a:lstStyle/>
          <a:p>
            <a:fld id="{257E6D1C-90FE-A446-AB16-C2CED2A8F146}" type="slidenum">
              <a:rPr lang="en-US" smtClean="0"/>
              <a:t>2</a:t>
            </a:fld>
            <a:endParaRPr lang="en-US" dirty="0"/>
          </a:p>
        </p:txBody>
      </p:sp>
    </p:spTree>
    <p:extLst>
      <p:ext uri="{BB962C8B-B14F-4D97-AF65-F5344CB8AC3E}">
        <p14:creationId xmlns:p14="http://schemas.microsoft.com/office/powerpoint/2010/main" val="144418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subit your store fundraising plan and goal by Friday, Sept 20</a:t>
            </a:r>
          </a:p>
          <a:p>
            <a:r>
              <a:rPr lang="en-US" dirty="0"/>
              <a:t>A simple email with “we plan to ask all clients for a donation, host a bake sale and our goal is $1000” Is all you need to send to be entered. </a:t>
            </a:r>
          </a:p>
        </p:txBody>
      </p:sp>
      <p:sp>
        <p:nvSpPr>
          <p:cNvPr id="4" name="Slide Number Placeholder 3"/>
          <p:cNvSpPr>
            <a:spLocks noGrp="1"/>
          </p:cNvSpPr>
          <p:nvPr>
            <p:ph type="sldNum" sz="quarter" idx="5"/>
          </p:nvPr>
        </p:nvSpPr>
        <p:spPr/>
        <p:txBody>
          <a:bodyPr/>
          <a:lstStyle/>
          <a:p>
            <a:fld id="{257E6D1C-90FE-A446-AB16-C2CED2A8F146}" type="slidenum">
              <a:rPr lang="en-US" smtClean="0"/>
              <a:t>3</a:t>
            </a:fld>
            <a:endParaRPr lang="en-US" dirty="0"/>
          </a:p>
        </p:txBody>
      </p:sp>
    </p:spTree>
    <p:extLst>
      <p:ext uri="{BB962C8B-B14F-4D97-AF65-F5344CB8AC3E}">
        <p14:creationId xmlns:p14="http://schemas.microsoft.com/office/powerpoint/2010/main" val="34254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store will get one new tablecloth and a new Help A Hero shirt – which are now available for purchase on Boundless portal. The previous shirts are still approved for wear, but as inventory depletes, we are replacing with the updated shirt. </a:t>
            </a:r>
          </a:p>
        </p:txBody>
      </p:sp>
      <p:sp>
        <p:nvSpPr>
          <p:cNvPr id="4" name="Slide Number Placeholder 3"/>
          <p:cNvSpPr>
            <a:spLocks noGrp="1"/>
          </p:cNvSpPr>
          <p:nvPr>
            <p:ph type="sldNum" sz="quarter" idx="5"/>
          </p:nvPr>
        </p:nvSpPr>
        <p:spPr/>
        <p:txBody>
          <a:bodyPr/>
          <a:lstStyle/>
          <a:p>
            <a:fld id="{257E6D1C-90FE-A446-AB16-C2CED2A8F146}" type="slidenum">
              <a:rPr lang="en-US" smtClean="0"/>
              <a:t>4</a:t>
            </a:fld>
            <a:endParaRPr lang="en-US" dirty="0"/>
          </a:p>
        </p:txBody>
      </p:sp>
    </p:spTree>
    <p:extLst>
      <p:ext uri="{BB962C8B-B14F-4D97-AF65-F5344CB8AC3E}">
        <p14:creationId xmlns:p14="http://schemas.microsoft.com/office/powerpoint/2010/main" val="239248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highlight four simple options, but there are more in the Playbook. Also encourage you to reach out to the managers/Team Leaders of the Top 5 stores listed in the webinar. They are a great resource </a:t>
            </a:r>
          </a:p>
        </p:txBody>
      </p:sp>
      <p:sp>
        <p:nvSpPr>
          <p:cNvPr id="4" name="Slide Number Placeholder 3"/>
          <p:cNvSpPr>
            <a:spLocks noGrp="1"/>
          </p:cNvSpPr>
          <p:nvPr>
            <p:ph type="sldNum" sz="quarter" idx="5"/>
          </p:nvPr>
        </p:nvSpPr>
        <p:spPr/>
        <p:txBody>
          <a:bodyPr/>
          <a:lstStyle/>
          <a:p>
            <a:fld id="{257E6D1C-90FE-A446-AB16-C2CED2A8F146}" type="slidenum">
              <a:rPr lang="en-US" smtClean="0"/>
              <a:t>5</a:t>
            </a:fld>
            <a:endParaRPr lang="en-US" dirty="0"/>
          </a:p>
        </p:txBody>
      </p:sp>
    </p:spTree>
    <p:extLst>
      <p:ext uri="{BB962C8B-B14F-4D97-AF65-F5344CB8AC3E}">
        <p14:creationId xmlns:p14="http://schemas.microsoft.com/office/powerpoint/2010/main" val="79354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called a raffle – a simple, fun way to collect funds and reward clients. Collect donations from other businesses in the community. Be sure to review the rules for your state regarding raffles as they can vary state-to-state and may require permitting. </a:t>
            </a:r>
          </a:p>
        </p:txBody>
      </p:sp>
      <p:sp>
        <p:nvSpPr>
          <p:cNvPr id="4" name="Slide Number Placeholder 3"/>
          <p:cNvSpPr>
            <a:spLocks noGrp="1"/>
          </p:cNvSpPr>
          <p:nvPr>
            <p:ph type="sldNum" sz="quarter" idx="5"/>
          </p:nvPr>
        </p:nvSpPr>
        <p:spPr/>
        <p:txBody>
          <a:bodyPr/>
          <a:lstStyle/>
          <a:p>
            <a:fld id="{257E6D1C-90FE-A446-AB16-C2CED2A8F146}" type="slidenum">
              <a:rPr lang="en-US" smtClean="0"/>
              <a:t>6</a:t>
            </a:fld>
            <a:endParaRPr lang="en-US" dirty="0"/>
          </a:p>
        </p:txBody>
      </p:sp>
    </p:spTree>
    <p:extLst>
      <p:ext uri="{BB962C8B-B14F-4D97-AF65-F5344CB8AC3E}">
        <p14:creationId xmlns:p14="http://schemas.microsoft.com/office/powerpoint/2010/main" val="282279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listed here is on BAM Online under National Promotions – Help A Hero. There are also customizable creative pieces and you can always submit an ad request for a custom piece, but make sure to plan accordingly as custom ad requests can take up to 7 business days to complete. </a:t>
            </a:r>
          </a:p>
        </p:txBody>
      </p:sp>
      <p:sp>
        <p:nvSpPr>
          <p:cNvPr id="4" name="Slide Number Placeholder 3"/>
          <p:cNvSpPr>
            <a:spLocks noGrp="1"/>
          </p:cNvSpPr>
          <p:nvPr>
            <p:ph type="sldNum" sz="quarter" idx="5"/>
          </p:nvPr>
        </p:nvSpPr>
        <p:spPr/>
        <p:txBody>
          <a:bodyPr/>
          <a:lstStyle/>
          <a:p>
            <a:fld id="{257E6D1C-90FE-A446-AB16-C2CED2A8F146}" type="slidenum">
              <a:rPr lang="en-US" smtClean="0"/>
              <a:t>10</a:t>
            </a:fld>
            <a:endParaRPr lang="en-US" dirty="0"/>
          </a:p>
        </p:txBody>
      </p:sp>
    </p:spTree>
    <p:extLst>
      <p:ext uri="{BB962C8B-B14F-4D97-AF65-F5344CB8AC3E}">
        <p14:creationId xmlns:p14="http://schemas.microsoft.com/office/powerpoint/2010/main" val="208761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letter should come from the TL and/or the store manager</a:t>
            </a:r>
          </a:p>
        </p:txBody>
      </p:sp>
      <p:sp>
        <p:nvSpPr>
          <p:cNvPr id="4" name="Slide Number Placeholder 3"/>
          <p:cNvSpPr>
            <a:spLocks noGrp="1"/>
          </p:cNvSpPr>
          <p:nvPr>
            <p:ph type="sldNum" sz="quarter" idx="5"/>
          </p:nvPr>
        </p:nvSpPr>
        <p:spPr/>
        <p:txBody>
          <a:bodyPr/>
          <a:lstStyle/>
          <a:p>
            <a:fld id="{257E6D1C-90FE-A446-AB16-C2CED2A8F146}" type="slidenum">
              <a:rPr lang="en-US" smtClean="0"/>
              <a:t>11</a:t>
            </a:fld>
            <a:endParaRPr lang="en-US" dirty="0"/>
          </a:p>
        </p:txBody>
      </p:sp>
    </p:spTree>
    <p:extLst>
      <p:ext uri="{BB962C8B-B14F-4D97-AF65-F5344CB8AC3E}">
        <p14:creationId xmlns:p14="http://schemas.microsoft.com/office/powerpoint/2010/main" val="2423130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EBA67668-5187-8E42-9AE0-D39EBD7A6354}" type="datetimeFigureOut">
              <a:rPr lang="en-US" smtClean="0"/>
              <a:t>9/11/19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88EBABC0-6B7B-1A44-9217-24A349E2A929}"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2656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A67668-5187-8E42-9AE0-D39EBD7A6354}"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333435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A67668-5187-8E42-9AE0-D39EBD7A6354}"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1826508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A67668-5187-8E42-9AE0-D39EBD7A6354}"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BABC0-6B7B-1A44-9217-24A349E2A929}"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8308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A67668-5187-8E42-9AE0-D39EBD7A6354}"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406258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BA67668-5187-8E42-9AE0-D39EBD7A6354}" type="datetimeFigureOut">
              <a:rPr lang="en-US" smtClean="0"/>
              <a:t>9/11/19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296590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BA67668-5187-8E42-9AE0-D39EBD7A6354}" type="datetimeFigureOut">
              <a:rPr lang="en-US" smtClean="0"/>
              <a:t>9/11/19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350460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67668-5187-8E42-9AE0-D39EBD7A6354}" type="datetimeFigureOut">
              <a:rPr lang="en-US" smtClean="0"/>
              <a:t>9/11/19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124702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67668-5187-8E42-9AE0-D39EBD7A6354}" type="datetimeFigureOut">
              <a:rPr lang="en-US" smtClean="0"/>
              <a:t>9/11/19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294089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67668-5187-8E42-9AE0-D39EBD7A6354}" type="datetimeFigureOut">
              <a:rPr lang="en-US" smtClean="0"/>
              <a:t>9/11/19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373463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A67668-5187-8E42-9AE0-D39EBD7A6354}" type="datetimeFigureOut">
              <a:rPr lang="en-US" smtClean="0"/>
              <a:t>9/11/19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80420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A67668-5187-8E42-9AE0-D39EBD7A6354}"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152330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A67668-5187-8E42-9AE0-D39EBD7A6354}" type="datetimeFigureOut">
              <a:rPr lang="en-US" smtClean="0"/>
              <a:t>9/11/19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625951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A67668-5187-8E42-9AE0-D39EBD7A6354}" type="datetimeFigureOut">
              <a:rPr lang="en-US" smtClean="0"/>
              <a:t>9/11/19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156517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A67668-5187-8E42-9AE0-D39EBD7A6354}" type="datetimeFigureOut">
              <a:rPr lang="en-US" smtClean="0"/>
              <a:t>9/11/19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153486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A67668-5187-8E42-9AE0-D39EBD7A6354}"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299119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A67668-5187-8E42-9AE0-D39EBD7A6354}"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BABC0-6B7B-1A44-9217-24A349E2A929}" type="slidenum">
              <a:rPr lang="en-US" smtClean="0"/>
              <a:t>‹#›</a:t>
            </a:fld>
            <a:endParaRPr lang="en-US" dirty="0"/>
          </a:p>
        </p:txBody>
      </p:sp>
    </p:spTree>
    <p:extLst>
      <p:ext uri="{BB962C8B-B14F-4D97-AF65-F5344CB8AC3E}">
        <p14:creationId xmlns:p14="http://schemas.microsoft.com/office/powerpoint/2010/main" val="10711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EBA67668-5187-8E42-9AE0-D39EBD7A6354}" type="datetimeFigureOut">
              <a:rPr lang="en-US" smtClean="0"/>
              <a:t>9/11/19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88EBABC0-6B7B-1A44-9217-24A349E2A929}" type="slidenum">
              <a:rPr lang="en-US" smtClean="0"/>
              <a:t>‹#›</a:t>
            </a:fld>
            <a:endParaRPr lang="en-US" dirty="0"/>
          </a:p>
        </p:txBody>
      </p:sp>
    </p:spTree>
    <p:extLst>
      <p:ext uri="{BB962C8B-B14F-4D97-AF65-F5344CB8AC3E}">
        <p14:creationId xmlns:p14="http://schemas.microsoft.com/office/powerpoint/2010/main" val="1553683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mailto:amanda.palm@sportclip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mailto:amanda.palm@sportclips.com" TargetMode="External"/><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hyperlink" Target="mailto:dberry@stoneward.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amanda.palm@sportclip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vfw.org/find-a-post" TargetMode="Externa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5620-9AC5-734B-A127-3D8EDCF7953D}"/>
              </a:ext>
            </a:extLst>
          </p:cNvPr>
          <p:cNvSpPr>
            <a:spLocks noGrp="1"/>
          </p:cNvSpPr>
          <p:nvPr>
            <p:ph type="ctrTitle"/>
          </p:nvPr>
        </p:nvSpPr>
        <p:spPr/>
        <p:txBody>
          <a:bodyPr/>
          <a:lstStyle/>
          <a:p>
            <a:r>
              <a:rPr lang="en-US" dirty="0"/>
              <a:t>2019 Help A Hero </a:t>
            </a:r>
          </a:p>
        </p:txBody>
      </p:sp>
      <p:sp>
        <p:nvSpPr>
          <p:cNvPr id="3" name="Subtitle 2">
            <a:extLst>
              <a:ext uri="{FF2B5EF4-FFF2-40B4-BE49-F238E27FC236}">
                <a16:creationId xmlns:a16="http://schemas.microsoft.com/office/drawing/2014/main" id="{ED1978AA-0D80-9346-9E07-D76B6D524F83}"/>
              </a:ext>
            </a:extLst>
          </p:cNvPr>
          <p:cNvSpPr>
            <a:spLocks noGrp="1"/>
          </p:cNvSpPr>
          <p:nvPr>
            <p:ph type="subTitle" idx="1"/>
          </p:nvPr>
        </p:nvSpPr>
        <p:spPr/>
        <p:txBody>
          <a:bodyPr/>
          <a:lstStyle/>
          <a:p>
            <a:r>
              <a:rPr lang="en-US" dirty="0"/>
              <a:t>Preparation &amp; PR</a:t>
            </a:r>
          </a:p>
        </p:txBody>
      </p:sp>
      <p:pic>
        <p:nvPicPr>
          <p:cNvPr id="7" name="Picture 6">
            <a:extLst>
              <a:ext uri="{FF2B5EF4-FFF2-40B4-BE49-F238E27FC236}">
                <a16:creationId xmlns:a16="http://schemas.microsoft.com/office/drawing/2014/main" id="{66B8E2A9-BCB4-D94C-ADCF-D1521DD37B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3370"/>
          <a:stretch/>
        </p:blipFill>
        <p:spPr>
          <a:xfrm rot="21388845">
            <a:off x="-326877" y="544481"/>
            <a:ext cx="4419600" cy="469855"/>
          </a:xfrm>
          <a:prstGeom prst="rect">
            <a:avLst/>
          </a:prstGeom>
        </p:spPr>
      </p:pic>
    </p:spTree>
    <p:extLst>
      <p:ext uri="{BB962C8B-B14F-4D97-AF65-F5344CB8AC3E}">
        <p14:creationId xmlns:p14="http://schemas.microsoft.com/office/powerpoint/2010/main" val="2445867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12A2-1C91-E34E-829F-AA4A7AF5E045}"/>
              </a:ext>
            </a:extLst>
          </p:cNvPr>
          <p:cNvSpPr>
            <a:spLocks noGrp="1"/>
          </p:cNvSpPr>
          <p:nvPr>
            <p:ph type="title"/>
          </p:nvPr>
        </p:nvSpPr>
        <p:spPr/>
        <p:txBody>
          <a:bodyPr/>
          <a:lstStyle/>
          <a:p>
            <a:r>
              <a:rPr lang="en-US" dirty="0"/>
              <a:t>Help A Hero tools you can use</a:t>
            </a:r>
          </a:p>
        </p:txBody>
      </p:sp>
      <p:sp>
        <p:nvSpPr>
          <p:cNvPr id="3" name="Content Placeholder 2">
            <a:extLst>
              <a:ext uri="{FF2B5EF4-FFF2-40B4-BE49-F238E27FC236}">
                <a16:creationId xmlns:a16="http://schemas.microsoft.com/office/drawing/2014/main" id="{1D44136E-C5FC-BB47-A324-35D101930D58}"/>
              </a:ext>
            </a:extLst>
          </p:cNvPr>
          <p:cNvSpPr>
            <a:spLocks noGrp="1"/>
          </p:cNvSpPr>
          <p:nvPr>
            <p:ph sz="quarter" idx="13"/>
          </p:nvPr>
        </p:nvSpPr>
        <p:spPr>
          <a:xfrm>
            <a:off x="4923546" y="1724631"/>
            <a:ext cx="6159137" cy="3629344"/>
          </a:xfrm>
        </p:spPr>
        <p:txBody>
          <a:bodyPr>
            <a:normAutofit/>
          </a:bodyPr>
          <a:lstStyle/>
          <a:p>
            <a:r>
              <a:rPr lang="en-US" dirty="0"/>
              <a:t>Business donation letter (receipt)</a:t>
            </a:r>
          </a:p>
          <a:p>
            <a:r>
              <a:rPr lang="en-US" dirty="0"/>
              <a:t>VFW Tax exempt form (501c3 form)</a:t>
            </a:r>
          </a:p>
          <a:p>
            <a:r>
              <a:rPr lang="en-US" dirty="0"/>
              <a:t>Templates – news releases, veterans day media alert, media outreach best practices</a:t>
            </a:r>
          </a:p>
          <a:p>
            <a:r>
              <a:rPr lang="en-US" dirty="0"/>
              <a:t>Prepped radio Q&amp;A for DJs and news departments</a:t>
            </a:r>
          </a:p>
          <a:p>
            <a:r>
              <a:rPr lang="en-US" dirty="0"/>
              <a:t>Talking points</a:t>
            </a:r>
          </a:p>
          <a:p>
            <a:r>
              <a:rPr lang="en-US" dirty="0"/>
              <a:t>Contact information for Help a hero recipient in your area (if available)</a:t>
            </a:r>
          </a:p>
        </p:txBody>
      </p:sp>
      <p:pic>
        <p:nvPicPr>
          <p:cNvPr id="4" name="Picture 3">
            <a:extLst>
              <a:ext uri="{FF2B5EF4-FFF2-40B4-BE49-F238E27FC236}">
                <a16:creationId xmlns:a16="http://schemas.microsoft.com/office/drawing/2014/main" id="{FD2B12AE-1A41-6445-9AA3-409B06BD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9605634" y="381620"/>
            <a:ext cx="2000201" cy="608360"/>
          </a:xfrm>
          <a:prstGeom prst="rect">
            <a:avLst/>
          </a:prstGeom>
        </p:spPr>
      </p:pic>
      <p:pic>
        <p:nvPicPr>
          <p:cNvPr id="6" name="Picture 5">
            <a:extLst>
              <a:ext uri="{FF2B5EF4-FFF2-40B4-BE49-F238E27FC236}">
                <a16:creationId xmlns:a16="http://schemas.microsoft.com/office/drawing/2014/main" id="{778ADB0E-76F2-3D46-A34C-AC03827428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63026" y="1532708"/>
            <a:ext cx="2221606" cy="4807131"/>
          </a:xfrm>
          <a:prstGeom prst="rect">
            <a:avLst/>
          </a:prstGeom>
        </p:spPr>
      </p:pic>
    </p:spTree>
    <p:extLst>
      <p:ext uri="{BB962C8B-B14F-4D97-AF65-F5344CB8AC3E}">
        <p14:creationId xmlns:p14="http://schemas.microsoft.com/office/powerpoint/2010/main" val="2564059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159A6-6F90-C847-93E4-168FD178F13A}"/>
              </a:ext>
            </a:extLst>
          </p:cNvPr>
          <p:cNvSpPr>
            <a:spLocks noGrp="1"/>
          </p:cNvSpPr>
          <p:nvPr>
            <p:ph type="title"/>
          </p:nvPr>
        </p:nvSpPr>
        <p:spPr>
          <a:xfrm>
            <a:off x="685801" y="685800"/>
            <a:ext cx="10396882" cy="1652286"/>
          </a:xfrm>
        </p:spPr>
        <p:txBody>
          <a:bodyPr>
            <a:normAutofit/>
          </a:bodyPr>
          <a:lstStyle/>
          <a:p>
            <a:r>
              <a:rPr lang="en-US" sz="4900" dirty="0"/>
              <a:t>Business</a:t>
            </a:r>
            <a:br>
              <a:rPr lang="en-US" sz="4900" dirty="0"/>
            </a:br>
            <a:r>
              <a:rPr lang="en-US" sz="4900" dirty="0"/>
              <a:t>donation letter</a:t>
            </a:r>
          </a:p>
        </p:txBody>
      </p:sp>
      <p:pic>
        <p:nvPicPr>
          <p:cNvPr id="5" name="Picture 4">
            <a:extLst>
              <a:ext uri="{FF2B5EF4-FFF2-40B4-BE49-F238E27FC236}">
                <a16:creationId xmlns:a16="http://schemas.microsoft.com/office/drawing/2014/main" id="{4DBED881-1D50-494E-A697-5C0D7A5E87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685801" y="4796866"/>
            <a:ext cx="2000201" cy="608360"/>
          </a:xfrm>
          <a:prstGeom prst="rect">
            <a:avLst/>
          </a:prstGeom>
        </p:spPr>
      </p:pic>
      <p:pic>
        <p:nvPicPr>
          <p:cNvPr id="4" name="Picture 3">
            <a:extLst>
              <a:ext uri="{FF2B5EF4-FFF2-40B4-BE49-F238E27FC236}">
                <a16:creationId xmlns:a16="http://schemas.microsoft.com/office/drawing/2014/main" id="{2C2DD77A-700B-E141-8C41-461C5A87B541}"/>
              </a:ext>
            </a:extLst>
          </p:cNvPr>
          <p:cNvPicPr>
            <a:picLocks noChangeAspect="1"/>
          </p:cNvPicPr>
          <p:nvPr/>
        </p:nvPicPr>
        <p:blipFill>
          <a:blip r:embed="rId4"/>
          <a:stretch>
            <a:fillRect/>
          </a:stretch>
        </p:blipFill>
        <p:spPr>
          <a:xfrm>
            <a:off x="6123332" y="270565"/>
            <a:ext cx="4457700" cy="5740400"/>
          </a:xfrm>
          <a:prstGeom prst="rect">
            <a:avLst/>
          </a:prstGeom>
        </p:spPr>
      </p:pic>
    </p:spTree>
    <p:extLst>
      <p:ext uri="{BB962C8B-B14F-4D97-AF65-F5344CB8AC3E}">
        <p14:creationId xmlns:p14="http://schemas.microsoft.com/office/powerpoint/2010/main" val="2901630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159A6-6F90-C847-93E4-168FD178F13A}"/>
              </a:ext>
            </a:extLst>
          </p:cNvPr>
          <p:cNvSpPr>
            <a:spLocks noGrp="1"/>
          </p:cNvSpPr>
          <p:nvPr>
            <p:ph type="title"/>
          </p:nvPr>
        </p:nvSpPr>
        <p:spPr/>
        <p:txBody>
          <a:bodyPr>
            <a:normAutofit fontScale="90000"/>
          </a:bodyPr>
          <a:lstStyle/>
          <a:p>
            <a:r>
              <a:rPr lang="en-US" dirty="0"/>
              <a:t>News release</a:t>
            </a:r>
            <a:br>
              <a:rPr lang="en-US" dirty="0"/>
            </a:br>
            <a:r>
              <a:rPr lang="en-US" dirty="0"/>
              <a:t>template</a:t>
            </a:r>
          </a:p>
        </p:txBody>
      </p:sp>
      <p:pic>
        <p:nvPicPr>
          <p:cNvPr id="4" name="Content Placeholder 3">
            <a:extLst>
              <a:ext uri="{FF2B5EF4-FFF2-40B4-BE49-F238E27FC236}">
                <a16:creationId xmlns:a16="http://schemas.microsoft.com/office/drawing/2014/main" id="{CF41C57E-1E9E-D64F-BBA1-91AA15753A88}"/>
              </a:ext>
            </a:extLst>
          </p:cNvPr>
          <p:cNvPicPr>
            <a:picLocks noChangeAspect="1"/>
          </p:cNvPicPr>
          <p:nvPr/>
        </p:nvPicPr>
        <p:blipFill>
          <a:blip r:embed="rId2"/>
          <a:stretch>
            <a:fillRect/>
          </a:stretch>
        </p:blipFill>
        <p:spPr>
          <a:xfrm>
            <a:off x="5726883" y="357304"/>
            <a:ext cx="4588880" cy="568457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DBED881-1D50-494E-A697-5C0D7A5E87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685801" y="4796866"/>
            <a:ext cx="2000201" cy="608360"/>
          </a:xfrm>
          <a:prstGeom prst="rect">
            <a:avLst/>
          </a:prstGeom>
        </p:spPr>
      </p:pic>
    </p:spTree>
    <p:extLst>
      <p:ext uri="{BB962C8B-B14F-4D97-AF65-F5344CB8AC3E}">
        <p14:creationId xmlns:p14="http://schemas.microsoft.com/office/powerpoint/2010/main" val="2237880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6CAF-F031-9247-A461-3780D7AA2AD8}"/>
              </a:ext>
            </a:extLst>
          </p:cNvPr>
          <p:cNvSpPr>
            <a:spLocks noGrp="1"/>
          </p:cNvSpPr>
          <p:nvPr>
            <p:ph type="title"/>
          </p:nvPr>
        </p:nvSpPr>
        <p:spPr/>
        <p:txBody>
          <a:bodyPr>
            <a:normAutofit fontScale="90000"/>
          </a:bodyPr>
          <a:lstStyle/>
          <a:p>
            <a:r>
              <a:rPr lang="en-US" dirty="0"/>
              <a:t>Media alert </a:t>
            </a:r>
            <a:br>
              <a:rPr lang="en-US" dirty="0"/>
            </a:br>
            <a:r>
              <a:rPr lang="en-US" dirty="0"/>
              <a:t>template</a:t>
            </a:r>
          </a:p>
        </p:txBody>
      </p:sp>
      <p:pic>
        <p:nvPicPr>
          <p:cNvPr id="4" name="Picture 3">
            <a:extLst>
              <a:ext uri="{FF2B5EF4-FFF2-40B4-BE49-F238E27FC236}">
                <a16:creationId xmlns:a16="http://schemas.microsoft.com/office/drawing/2014/main" id="{459FEE46-7ADA-A444-B50D-5612EC9D1B2D}"/>
              </a:ext>
            </a:extLst>
          </p:cNvPr>
          <p:cNvPicPr>
            <a:picLocks noChangeAspect="1"/>
          </p:cNvPicPr>
          <p:nvPr/>
        </p:nvPicPr>
        <p:blipFill>
          <a:blip r:embed="rId2"/>
          <a:stretch>
            <a:fillRect/>
          </a:stretch>
        </p:blipFill>
        <p:spPr>
          <a:xfrm>
            <a:off x="5962266" y="237665"/>
            <a:ext cx="4660157" cy="587435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7027B33-1A7F-DE4C-A831-DE5DA04934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685801" y="4796866"/>
            <a:ext cx="2000201" cy="608360"/>
          </a:xfrm>
          <a:prstGeom prst="rect">
            <a:avLst/>
          </a:prstGeom>
        </p:spPr>
      </p:pic>
    </p:spTree>
    <p:extLst>
      <p:ext uri="{BB962C8B-B14F-4D97-AF65-F5344CB8AC3E}">
        <p14:creationId xmlns:p14="http://schemas.microsoft.com/office/powerpoint/2010/main" val="4208418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17E7-C2AD-3B48-A02F-21A1D256954C}"/>
              </a:ext>
            </a:extLst>
          </p:cNvPr>
          <p:cNvSpPr>
            <a:spLocks noGrp="1"/>
          </p:cNvSpPr>
          <p:nvPr>
            <p:ph type="title"/>
          </p:nvPr>
        </p:nvSpPr>
        <p:spPr/>
        <p:txBody>
          <a:bodyPr/>
          <a:lstStyle/>
          <a:p>
            <a:r>
              <a:rPr lang="en-US" dirty="0"/>
              <a:t>Q&amp;A for Radio</a:t>
            </a:r>
          </a:p>
        </p:txBody>
      </p:sp>
      <p:pic>
        <p:nvPicPr>
          <p:cNvPr id="4" name="Picture 3">
            <a:extLst>
              <a:ext uri="{FF2B5EF4-FFF2-40B4-BE49-F238E27FC236}">
                <a16:creationId xmlns:a16="http://schemas.microsoft.com/office/drawing/2014/main" id="{08A10839-4CC6-AC43-92A3-5F773571BA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795"/>
          <a:stretch/>
        </p:blipFill>
        <p:spPr>
          <a:xfrm>
            <a:off x="685801" y="4796866"/>
            <a:ext cx="2000201" cy="608360"/>
          </a:xfrm>
          <a:prstGeom prst="rect">
            <a:avLst/>
          </a:prstGeom>
        </p:spPr>
      </p:pic>
      <p:pic>
        <p:nvPicPr>
          <p:cNvPr id="5" name="Picture 4">
            <a:extLst>
              <a:ext uri="{FF2B5EF4-FFF2-40B4-BE49-F238E27FC236}">
                <a16:creationId xmlns:a16="http://schemas.microsoft.com/office/drawing/2014/main" id="{186EC33C-16EE-0B4B-A3BF-7EC52463829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C8579D6-E0B0-A74B-801B-4302AEB28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1413" y="236945"/>
            <a:ext cx="4532050" cy="5855912"/>
          </a:xfrm>
          <a:prstGeom prst="rect">
            <a:avLst/>
          </a:prstGeom>
        </p:spPr>
      </p:pic>
    </p:spTree>
    <p:extLst>
      <p:ext uri="{BB962C8B-B14F-4D97-AF65-F5344CB8AC3E}">
        <p14:creationId xmlns:p14="http://schemas.microsoft.com/office/powerpoint/2010/main" val="3881541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17E7-C2AD-3B48-A02F-21A1D256954C}"/>
              </a:ext>
            </a:extLst>
          </p:cNvPr>
          <p:cNvSpPr>
            <a:spLocks noGrp="1"/>
          </p:cNvSpPr>
          <p:nvPr>
            <p:ph type="title"/>
          </p:nvPr>
        </p:nvSpPr>
        <p:spPr/>
        <p:txBody>
          <a:bodyPr>
            <a:normAutofit fontScale="90000"/>
          </a:bodyPr>
          <a:lstStyle/>
          <a:p>
            <a:r>
              <a:rPr lang="en-US" dirty="0"/>
              <a:t>Talking </a:t>
            </a:r>
            <a:br>
              <a:rPr lang="en-US" dirty="0"/>
            </a:br>
            <a:r>
              <a:rPr lang="en-US" dirty="0"/>
              <a:t>points</a:t>
            </a:r>
          </a:p>
        </p:txBody>
      </p:sp>
      <p:pic>
        <p:nvPicPr>
          <p:cNvPr id="5" name="Picture 4">
            <a:extLst>
              <a:ext uri="{FF2B5EF4-FFF2-40B4-BE49-F238E27FC236}">
                <a16:creationId xmlns:a16="http://schemas.microsoft.com/office/drawing/2014/main" id="{87B61A76-4B31-8848-A0DB-D2C390CAC4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795"/>
          <a:stretch/>
        </p:blipFill>
        <p:spPr>
          <a:xfrm>
            <a:off x="685801" y="4796866"/>
            <a:ext cx="2000201" cy="608360"/>
          </a:xfrm>
          <a:prstGeom prst="rect">
            <a:avLst/>
          </a:prstGeom>
        </p:spPr>
      </p:pic>
      <p:pic>
        <p:nvPicPr>
          <p:cNvPr id="7" name="Picture 6">
            <a:extLst>
              <a:ext uri="{FF2B5EF4-FFF2-40B4-BE49-F238E27FC236}">
                <a16:creationId xmlns:a16="http://schemas.microsoft.com/office/drawing/2014/main" id="{BF96DBF9-A574-434D-BD90-909394B778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9045" y="339633"/>
            <a:ext cx="4337480" cy="5595257"/>
          </a:xfrm>
          <a:prstGeom prst="rect">
            <a:avLst/>
          </a:prstGeom>
        </p:spPr>
      </p:pic>
    </p:spTree>
    <p:extLst>
      <p:ext uri="{BB962C8B-B14F-4D97-AF65-F5344CB8AC3E}">
        <p14:creationId xmlns:p14="http://schemas.microsoft.com/office/powerpoint/2010/main" val="296530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A313-3EE2-354D-9D3C-9771593AC71E}"/>
              </a:ext>
            </a:extLst>
          </p:cNvPr>
          <p:cNvSpPr>
            <a:spLocks noGrp="1"/>
          </p:cNvSpPr>
          <p:nvPr>
            <p:ph type="title"/>
          </p:nvPr>
        </p:nvSpPr>
        <p:spPr/>
        <p:txBody>
          <a:bodyPr>
            <a:normAutofit fontScale="90000"/>
          </a:bodyPr>
          <a:lstStyle/>
          <a:p>
            <a:r>
              <a:rPr lang="en-US" dirty="0"/>
              <a:t>Media outreach</a:t>
            </a:r>
            <a:br>
              <a:rPr lang="en-US" dirty="0"/>
            </a:br>
            <a:r>
              <a:rPr lang="en-US" dirty="0"/>
              <a:t>best practices</a:t>
            </a:r>
          </a:p>
        </p:txBody>
      </p:sp>
      <p:pic>
        <p:nvPicPr>
          <p:cNvPr id="4" name="Content Placeholder 3">
            <a:extLst>
              <a:ext uri="{FF2B5EF4-FFF2-40B4-BE49-F238E27FC236}">
                <a16:creationId xmlns:a16="http://schemas.microsoft.com/office/drawing/2014/main" id="{79D5F4EF-C47A-6E4C-9CC7-0FAA6B5FC8B1}"/>
              </a:ext>
            </a:extLst>
          </p:cNvPr>
          <p:cNvPicPr>
            <a:picLocks noChangeAspect="1"/>
          </p:cNvPicPr>
          <p:nvPr/>
        </p:nvPicPr>
        <p:blipFill>
          <a:blip r:embed="rId2"/>
          <a:stretch>
            <a:fillRect/>
          </a:stretch>
        </p:blipFill>
        <p:spPr>
          <a:xfrm>
            <a:off x="6038066" y="306210"/>
            <a:ext cx="4977463" cy="582801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56EF04DE-6E8B-9B4F-A187-970147D115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685801" y="4796866"/>
            <a:ext cx="2000201" cy="608360"/>
          </a:xfrm>
          <a:prstGeom prst="rect">
            <a:avLst/>
          </a:prstGeom>
        </p:spPr>
      </p:pic>
    </p:spTree>
    <p:extLst>
      <p:ext uri="{BB962C8B-B14F-4D97-AF65-F5344CB8AC3E}">
        <p14:creationId xmlns:p14="http://schemas.microsoft.com/office/powerpoint/2010/main" val="2180894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D30C-E427-AE42-9065-3A7523BFE6AB}"/>
              </a:ext>
            </a:extLst>
          </p:cNvPr>
          <p:cNvSpPr>
            <a:spLocks noGrp="1"/>
          </p:cNvSpPr>
          <p:nvPr>
            <p:ph type="title"/>
          </p:nvPr>
        </p:nvSpPr>
        <p:spPr/>
        <p:txBody>
          <a:bodyPr/>
          <a:lstStyle/>
          <a:p>
            <a:r>
              <a:rPr lang="en-US" dirty="0"/>
              <a:t>Additional help a hero prep</a:t>
            </a:r>
          </a:p>
        </p:txBody>
      </p:sp>
      <p:sp>
        <p:nvSpPr>
          <p:cNvPr id="3" name="Content Placeholder 2">
            <a:extLst>
              <a:ext uri="{FF2B5EF4-FFF2-40B4-BE49-F238E27FC236}">
                <a16:creationId xmlns:a16="http://schemas.microsoft.com/office/drawing/2014/main" id="{E7BAABA1-D13A-4841-8D42-19E3A375DC01}"/>
              </a:ext>
            </a:extLst>
          </p:cNvPr>
          <p:cNvSpPr>
            <a:spLocks noGrp="1"/>
          </p:cNvSpPr>
          <p:nvPr>
            <p:ph sz="quarter" idx="13"/>
          </p:nvPr>
        </p:nvSpPr>
        <p:spPr>
          <a:xfrm>
            <a:off x="685801" y="2063396"/>
            <a:ext cx="6699068" cy="3311189"/>
          </a:xfrm>
        </p:spPr>
        <p:txBody>
          <a:bodyPr>
            <a:normAutofit fontScale="92500"/>
          </a:bodyPr>
          <a:lstStyle/>
          <a:p>
            <a:r>
              <a:rPr lang="en-US" dirty="0"/>
              <a:t>Contact a help a hero recipient in your area (if available), to honor the recipient and work together on PR and outreach</a:t>
            </a:r>
          </a:p>
          <a:p>
            <a:r>
              <a:rPr lang="en-US" dirty="0"/>
              <a:t>Contact the local vfw post for opportunities to partner in promotion</a:t>
            </a:r>
          </a:p>
          <a:p>
            <a:r>
              <a:rPr lang="en-US" dirty="0"/>
              <a:t>Use the vfw tax (501c3) form available on bam online</a:t>
            </a:r>
          </a:p>
          <a:p>
            <a:r>
              <a:rPr lang="en-US" dirty="0"/>
              <a:t>If you partner with other businesses, use the business donation letter on bam online as a receipt for the donation</a:t>
            </a:r>
          </a:p>
        </p:txBody>
      </p:sp>
      <p:pic>
        <p:nvPicPr>
          <p:cNvPr id="4" name="Picture 3">
            <a:extLst>
              <a:ext uri="{FF2B5EF4-FFF2-40B4-BE49-F238E27FC236}">
                <a16:creationId xmlns:a16="http://schemas.microsoft.com/office/drawing/2014/main" id="{AC8F4121-E29A-9C47-84C6-FB50778A46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795"/>
          <a:stretch/>
        </p:blipFill>
        <p:spPr>
          <a:xfrm>
            <a:off x="9605634" y="381620"/>
            <a:ext cx="2000201" cy="608360"/>
          </a:xfrm>
          <a:prstGeom prst="rect">
            <a:avLst/>
          </a:prstGeom>
        </p:spPr>
      </p:pic>
      <p:pic>
        <p:nvPicPr>
          <p:cNvPr id="6" name="Picture 5">
            <a:extLst>
              <a:ext uri="{FF2B5EF4-FFF2-40B4-BE49-F238E27FC236}">
                <a16:creationId xmlns:a16="http://schemas.microsoft.com/office/drawing/2014/main" id="{6C94F5DF-5698-E44C-A7AB-BF4052D91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4869" y="2315636"/>
            <a:ext cx="4293326" cy="2674376"/>
          </a:xfrm>
          <a:prstGeom prst="rect">
            <a:avLst/>
          </a:prstGeom>
        </p:spPr>
      </p:pic>
    </p:spTree>
    <p:extLst>
      <p:ext uri="{BB962C8B-B14F-4D97-AF65-F5344CB8AC3E}">
        <p14:creationId xmlns:p14="http://schemas.microsoft.com/office/powerpoint/2010/main" val="2802909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F290-9B17-B44C-BA47-D98E12E2F10D}"/>
              </a:ext>
            </a:extLst>
          </p:cNvPr>
          <p:cNvSpPr>
            <a:spLocks noGrp="1"/>
          </p:cNvSpPr>
          <p:nvPr>
            <p:ph type="title"/>
          </p:nvPr>
        </p:nvSpPr>
        <p:spPr/>
        <p:txBody>
          <a:bodyPr>
            <a:normAutofit fontScale="90000"/>
          </a:bodyPr>
          <a:lstStyle/>
          <a:p>
            <a:r>
              <a:rPr lang="en-US" dirty="0"/>
              <a:t>Make the most out of a media story</a:t>
            </a:r>
          </a:p>
        </p:txBody>
      </p:sp>
      <p:sp>
        <p:nvSpPr>
          <p:cNvPr id="3" name="Content Placeholder 2">
            <a:extLst>
              <a:ext uri="{FF2B5EF4-FFF2-40B4-BE49-F238E27FC236}">
                <a16:creationId xmlns:a16="http://schemas.microsoft.com/office/drawing/2014/main" id="{9FB66F38-4330-0844-B244-44B2FBA11B92}"/>
              </a:ext>
            </a:extLst>
          </p:cNvPr>
          <p:cNvSpPr>
            <a:spLocks noGrp="1"/>
          </p:cNvSpPr>
          <p:nvPr>
            <p:ph sz="quarter" idx="13"/>
          </p:nvPr>
        </p:nvSpPr>
        <p:spPr/>
        <p:txBody>
          <a:bodyPr/>
          <a:lstStyle/>
          <a:p>
            <a:r>
              <a:rPr lang="en-US" dirty="0"/>
              <a:t>Prep your store &amp; alert team members when a media interview is scheduled</a:t>
            </a:r>
          </a:p>
          <a:p>
            <a:r>
              <a:rPr lang="en-US" dirty="0"/>
              <a:t>If the interview is off-site, offer a visit to the store so the reporter/photographer/videographer can capture additional images</a:t>
            </a:r>
          </a:p>
          <a:p>
            <a:r>
              <a:rPr lang="en-US" dirty="0"/>
              <a:t>Tell clients in-store that a media interview will take place; if they are comfortable being on camera, ask them to complete a consent form</a:t>
            </a:r>
          </a:p>
          <a:p>
            <a:r>
              <a:rPr lang="en-US" dirty="0"/>
              <a:t>Depending on the focus of the story, practice responding to possible questions a reporter may ask. If the interview is on tv, practice in front of a mirror</a:t>
            </a:r>
          </a:p>
        </p:txBody>
      </p:sp>
      <p:pic>
        <p:nvPicPr>
          <p:cNvPr id="4" name="Picture 3">
            <a:extLst>
              <a:ext uri="{FF2B5EF4-FFF2-40B4-BE49-F238E27FC236}">
                <a16:creationId xmlns:a16="http://schemas.microsoft.com/office/drawing/2014/main" id="{25015F73-35F2-634E-9C34-A42E9CD49B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795"/>
          <a:stretch/>
        </p:blipFill>
        <p:spPr>
          <a:xfrm>
            <a:off x="9605634" y="358568"/>
            <a:ext cx="2000201" cy="608360"/>
          </a:xfrm>
          <a:prstGeom prst="rect">
            <a:avLst/>
          </a:prstGeom>
        </p:spPr>
      </p:pic>
    </p:spTree>
    <p:extLst>
      <p:ext uri="{BB962C8B-B14F-4D97-AF65-F5344CB8AC3E}">
        <p14:creationId xmlns:p14="http://schemas.microsoft.com/office/powerpoint/2010/main" val="62393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3DD9-AFF6-6D42-B664-DA3C03D17E98}"/>
              </a:ext>
            </a:extLst>
          </p:cNvPr>
          <p:cNvSpPr>
            <a:spLocks noGrp="1"/>
          </p:cNvSpPr>
          <p:nvPr>
            <p:ph type="title"/>
          </p:nvPr>
        </p:nvSpPr>
        <p:spPr/>
        <p:txBody>
          <a:bodyPr>
            <a:normAutofit/>
          </a:bodyPr>
          <a:lstStyle/>
          <a:p>
            <a:r>
              <a:rPr lang="en-US" dirty="0"/>
              <a:t>Share! Share! Share!</a:t>
            </a:r>
          </a:p>
        </p:txBody>
      </p:sp>
      <p:sp>
        <p:nvSpPr>
          <p:cNvPr id="3" name="Content Placeholder 2">
            <a:extLst>
              <a:ext uri="{FF2B5EF4-FFF2-40B4-BE49-F238E27FC236}">
                <a16:creationId xmlns:a16="http://schemas.microsoft.com/office/drawing/2014/main" id="{30FE48AE-95A3-6543-9066-575D3CCF180A}"/>
              </a:ext>
            </a:extLst>
          </p:cNvPr>
          <p:cNvSpPr>
            <a:spLocks noGrp="1"/>
          </p:cNvSpPr>
          <p:nvPr>
            <p:ph sz="quarter" idx="13"/>
          </p:nvPr>
        </p:nvSpPr>
        <p:spPr/>
        <p:txBody>
          <a:bodyPr/>
          <a:lstStyle/>
          <a:p>
            <a:r>
              <a:rPr lang="en-US" dirty="0"/>
              <a:t>Utilize your social channels, both business and personal (if comfortable), and tag appropriate media &amp; businesses rather than individuals featured</a:t>
            </a:r>
          </a:p>
          <a:p>
            <a:r>
              <a:rPr lang="en-US" dirty="0"/>
              <a:t>It’s best to share directly from the website or social channel of the media outlet if possible. If not, copy &amp; share the link to the story</a:t>
            </a:r>
          </a:p>
          <a:p>
            <a:r>
              <a:rPr lang="en-US" dirty="0"/>
              <a:t>Send media coverage to amanda palm at </a:t>
            </a:r>
            <a:r>
              <a:rPr lang="en-US" dirty="0">
                <a:solidFill>
                  <a:srgbClr val="C00000"/>
                </a:solidFill>
                <a:hlinkClick r:id="rId2">
                  <a:extLst>
                    <a:ext uri="{A12FA001-AC4F-418D-AE19-62706E023703}">
                      <ahyp:hlinkClr xmlns:ahyp="http://schemas.microsoft.com/office/drawing/2018/hyperlinkcolor" val="tx"/>
                    </a:ext>
                  </a:extLst>
                </a:hlinkClick>
              </a:rPr>
              <a:t>amanda.palm@sportclips.com</a:t>
            </a:r>
            <a:r>
              <a:rPr lang="en-US" dirty="0">
                <a:solidFill>
                  <a:srgbClr val="C00000"/>
                </a:solidFill>
              </a:rPr>
              <a:t> </a:t>
            </a:r>
          </a:p>
          <a:p>
            <a:r>
              <a:rPr lang="en-US" dirty="0"/>
              <a:t>Don’t forget to tag </a:t>
            </a:r>
            <a:r>
              <a:rPr lang="en-US" dirty="0">
                <a:solidFill>
                  <a:srgbClr val="C00000"/>
                </a:solidFill>
              </a:rPr>
              <a:t>@veterans of foreign wars VFW </a:t>
            </a:r>
            <a:r>
              <a:rPr lang="en-US" dirty="0"/>
              <a:t>on facebook and </a:t>
            </a:r>
            <a:r>
              <a:rPr lang="en-US" dirty="0">
                <a:solidFill>
                  <a:srgbClr val="C00000"/>
                </a:solidFill>
              </a:rPr>
              <a:t>@VFWhq </a:t>
            </a:r>
            <a:r>
              <a:rPr lang="en-US" dirty="0"/>
              <a:t>on instagram</a:t>
            </a:r>
          </a:p>
        </p:txBody>
      </p:sp>
      <p:pic>
        <p:nvPicPr>
          <p:cNvPr id="4" name="Picture 3">
            <a:extLst>
              <a:ext uri="{FF2B5EF4-FFF2-40B4-BE49-F238E27FC236}">
                <a16:creationId xmlns:a16="http://schemas.microsoft.com/office/drawing/2014/main" id="{B1B7D19E-E508-4D43-A34E-A57879621E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9605634" y="381620"/>
            <a:ext cx="2000201" cy="608360"/>
          </a:xfrm>
          <a:prstGeom prst="rect">
            <a:avLst/>
          </a:prstGeom>
        </p:spPr>
      </p:pic>
    </p:spTree>
    <p:extLst>
      <p:ext uri="{BB962C8B-B14F-4D97-AF65-F5344CB8AC3E}">
        <p14:creationId xmlns:p14="http://schemas.microsoft.com/office/powerpoint/2010/main" val="345186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0E7C-B737-8648-8F40-8EEF63BEE049}"/>
              </a:ext>
            </a:extLst>
          </p:cNvPr>
          <p:cNvSpPr>
            <a:spLocks noGrp="1"/>
          </p:cNvSpPr>
          <p:nvPr>
            <p:ph type="title"/>
          </p:nvPr>
        </p:nvSpPr>
        <p:spPr/>
        <p:txBody>
          <a:bodyPr/>
          <a:lstStyle/>
          <a:p>
            <a:r>
              <a:rPr lang="en-US" dirty="0"/>
              <a:t>2019 HELp a hero overview</a:t>
            </a:r>
          </a:p>
        </p:txBody>
      </p:sp>
      <p:sp>
        <p:nvSpPr>
          <p:cNvPr id="3" name="Content Placeholder 2">
            <a:extLst>
              <a:ext uri="{FF2B5EF4-FFF2-40B4-BE49-F238E27FC236}">
                <a16:creationId xmlns:a16="http://schemas.microsoft.com/office/drawing/2014/main" id="{36F9B51B-59CA-4B42-93C5-64A7207F37B5}"/>
              </a:ext>
            </a:extLst>
          </p:cNvPr>
          <p:cNvSpPr>
            <a:spLocks noGrp="1"/>
          </p:cNvSpPr>
          <p:nvPr>
            <p:ph sz="quarter" idx="13"/>
          </p:nvPr>
        </p:nvSpPr>
        <p:spPr/>
        <p:txBody>
          <a:bodyPr>
            <a:normAutofit lnSpcReduction="10000"/>
          </a:bodyPr>
          <a:lstStyle/>
          <a:p>
            <a:endParaRPr lang="en-US" dirty="0"/>
          </a:p>
          <a:p>
            <a:r>
              <a:rPr lang="en-US" dirty="0"/>
              <a:t>1,450 scholarships awarded totaling $6.5 million</a:t>
            </a:r>
          </a:p>
          <a:p>
            <a:r>
              <a:rPr lang="en-US" dirty="0"/>
              <a:t>Monday, October 14 – veterans day, Monday, November 11 </a:t>
            </a:r>
          </a:p>
          <a:p>
            <a:r>
              <a:rPr lang="en-US" dirty="0"/>
              <a:t>2019 goal - $1.5 million</a:t>
            </a:r>
          </a:p>
          <a:p>
            <a:r>
              <a:rPr lang="en-US" dirty="0"/>
              <a:t>$880 per store/$32 per day</a:t>
            </a:r>
          </a:p>
          <a:p>
            <a:r>
              <a:rPr lang="en-US" dirty="0"/>
              <a:t>$1000 qualifies for heroes club</a:t>
            </a:r>
          </a:p>
          <a:p>
            <a:r>
              <a:rPr lang="en-US" dirty="0"/>
              <a:t>Top 5 stores win cash prizes</a:t>
            </a:r>
          </a:p>
          <a:p>
            <a:endParaRPr lang="en-US" dirty="0"/>
          </a:p>
        </p:txBody>
      </p:sp>
      <p:pic>
        <p:nvPicPr>
          <p:cNvPr id="4" name="Picture 3">
            <a:extLst>
              <a:ext uri="{FF2B5EF4-FFF2-40B4-BE49-F238E27FC236}">
                <a16:creationId xmlns:a16="http://schemas.microsoft.com/office/drawing/2014/main" id="{052B5306-9FB0-0A49-9126-B5A9AF7242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9570801" y="268805"/>
            <a:ext cx="2000201" cy="608360"/>
          </a:xfrm>
          <a:prstGeom prst="rect">
            <a:avLst/>
          </a:prstGeom>
        </p:spPr>
      </p:pic>
      <p:pic>
        <p:nvPicPr>
          <p:cNvPr id="6" name="Picture 5">
            <a:extLst>
              <a:ext uri="{FF2B5EF4-FFF2-40B4-BE49-F238E27FC236}">
                <a16:creationId xmlns:a16="http://schemas.microsoft.com/office/drawing/2014/main" id="{80D9A7A6-98F4-8D4D-B1F1-578971A9A3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9943" y="1830197"/>
            <a:ext cx="2543149" cy="3544388"/>
          </a:xfrm>
          <a:prstGeom prst="rect">
            <a:avLst/>
          </a:prstGeom>
        </p:spPr>
      </p:pic>
    </p:spTree>
    <p:extLst>
      <p:ext uri="{BB962C8B-B14F-4D97-AF65-F5344CB8AC3E}">
        <p14:creationId xmlns:p14="http://schemas.microsoft.com/office/powerpoint/2010/main" val="2420228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DF03-BE5B-874D-BD43-5170A161DFF5}"/>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36AAB849-CE74-FA4C-A2BE-B880F4B7AC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795"/>
          <a:stretch/>
        </p:blipFill>
        <p:spPr>
          <a:xfrm>
            <a:off x="9605634" y="381620"/>
            <a:ext cx="2000201" cy="608360"/>
          </a:xfrm>
          <a:prstGeom prst="rect">
            <a:avLst/>
          </a:prstGeom>
        </p:spPr>
      </p:pic>
      <p:sp>
        <p:nvSpPr>
          <p:cNvPr id="5" name="Content Placeholder 2">
            <a:extLst>
              <a:ext uri="{FF2B5EF4-FFF2-40B4-BE49-F238E27FC236}">
                <a16:creationId xmlns:a16="http://schemas.microsoft.com/office/drawing/2014/main" id="{B76BFF38-5C94-7C44-94FF-89553545612E}"/>
              </a:ext>
            </a:extLst>
          </p:cNvPr>
          <p:cNvSpPr>
            <a:spLocks noGrp="1"/>
          </p:cNvSpPr>
          <p:nvPr>
            <p:ph sz="quarter" idx="13"/>
          </p:nvPr>
        </p:nvSpPr>
        <p:spPr>
          <a:xfrm>
            <a:off x="685800" y="2063396"/>
            <a:ext cx="10394707" cy="3311189"/>
          </a:xfrm>
        </p:spPr>
        <p:txBody>
          <a:bodyPr/>
          <a:lstStyle/>
          <a:p>
            <a:r>
              <a:rPr lang="en-US" dirty="0"/>
              <a:t>Amanda Palm – </a:t>
            </a:r>
            <a:r>
              <a:rPr lang="en-US" dirty="0">
                <a:solidFill>
                  <a:srgbClr val="C00000"/>
                </a:solidFill>
                <a:hlinkClick r:id="rId3">
                  <a:extLst>
                    <a:ext uri="{A12FA001-AC4F-418D-AE19-62706E023703}">
                      <ahyp:hlinkClr xmlns:ahyp="http://schemas.microsoft.com/office/drawing/2018/hyperlinkcolor" val="tx"/>
                    </a:ext>
                  </a:extLst>
                </a:hlinkClick>
              </a:rPr>
              <a:t>amanda.palm@sportclips.com</a:t>
            </a:r>
            <a:r>
              <a:rPr lang="en-US" dirty="0">
                <a:solidFill>
                  <a:srgbClr val="C00000"/>
                </a:solidFill>
              </a:rPr>
              <a:t> </a:t>
            </a:r>
          </a:p>
          <a:p>
            <a:r>
              <a:rPr lang="en-US" dirty="0"/>
              <a:t>Dana </a:t>
            </a:r>
            <a:r>
              <a:rPr lang="en-US" dirty="0" err="1"/>
              <a:t>Dussing</a:t>
            </a:r>
            <a:r>
              <a:rPr lang="en-US" dirty="0"/>
              <a:t> Berry – </a:t>
            </a:r>
            <a:r>
              <a:rPr lang="en-US" dirty="0">
                <a:solidFill>
                  <a:srgbClr val="C00000"/>
                </a:solidFill>
                <a:hlinkClick r:id="rId4">
                  <a:extLst>
                    <a:ext uri="{A12FA001-AC4F-418D-AE19-62706E023703}">
                      <ahyp:hlinkClr xmlns:ahyp="http://schemas.microsoft.com/office/drawing/2018/hyperlinkcolor" val="tx"/>
                    </a:ext>
                  </a:extLst>
                </a:hlinkClick>
              </a:rPr>
              <a:t>dberry@stoneward.com</a:t>
            </a:r>
            <a:r>
              <a:rPr lang="en-US" dirty="0">
                <a:solidFill>
                  <a:srgbClr val="C00000"/>
                </a:solidFill>
              </a:rPr>
              <a:t> </a:t>
            </a:r>
          </a:p>
        </p:txBody>
      </p:sp>
    </p:spTree>
    <p:extLst>
      <p:ext uri="{BB962C8B-B14F-4D97-AF65-F5344CB8AC3E}">
        <p14:creationId xmlns:p14="http://schemas.microsoft.com/office/powerpoint/2010/main" val="38357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60E1-A96E-9A4D-A96C-CC43EBD18DF2}"/>
              </a:ext>
            </a:extLst>
          </p:cNvPr>
          <p:cNvSpPr>
            <a:spLocks noGrp="1"/>
          </p:cNvSpPr>
          <p:nvPr>
            <p:ph type="title"/>
          </p:nvPr>
        </p:nvSpPr>
        <p:spPr/>
        <p:txBody>
          <a:bodyPr/>
          <a:lstStyle/>
          <a:p>
            <a:r>
              <a:rPr lang="en-US" dirty="0"/>
              <a:t>Help A hero Contest details</a:t>
            </a:r>
          </a:p>
        </p:txBody>
      </p:sp>
      <p:sp>
        <p:nvSpPr>
          <p:cNvPr id="3" name="Content Placeholder 2">
            <a:extLst>
              <a:ext uri="{FF2B5EF4-FFF2-40B4-BE49-F238E27FC236}">
                <a16:creationId xmlns:a16="http://schemas.microsoft.com/office/drawing/2014/main" id="{A81AD9C3-3EAF-6D4E-BF56-F4A33B952EF9}"/>
              </a:ext>
            </a:extLst>
          </p:cNvPr>
          <p:cNvSpPr>
            <a:spLocks noGrp="1"/>
          </p:cNvSpPr>
          <p:nvPr>
            <p:ph sz="quarter" idx="13"/>
          </p:nvPr>
        </p:nvSpPr>
        <p:spPr/>
        <p:txBody>
          <a:bodyPr/>
          <a:lstStyle/>
          <a:p>
            <a:r>
              <a:rPr lang="en-US" dirty="0"/>
              <a:t>Submit fundraising plans &amp; store goals to SCI </a:t>
            </a:r>
          </a:p>
          <a:p>
            <a:r>
              <a:rPr lang="en-US" dirty="0"/>
              <a:t>Store is entered into drawing for a help a hero tablecloth &amp; Help a hero shirt for manager</a:t>
            </a:r>
          </a:p>
          <a:p>
            <a:r>
              <a:rPr lang="en-US" dirty="0"/>
              <a:t>Email details to </a:t>
            </a:r>
            <a:r>
              <a:rPr lang="en-US" dirty="0">
                <a:solidFill>
                  <a:srgbClr val="C00000"/>
                </a:solidFill>
                <a:hlinkClick r:id="rId3">
                  <a:extLst>
                    <a:ext uri="{A12FA001-AC4F-418D-AE19-62706E023703}">
                      <ahyp:hlinkClr xmlns:ahyp="http://schemas.microsoft.com/office/drawing/2018/hyperlinkcolor" val="tx"/>
                    </a:ext>
                  </a:extLst>
                </a:hlinkClick>
              </a:rPr>
              <a:t>amanda.palm@sportclips.com</a:t>
            </a:r>
            <a:r>
              <a:rPr lang="en-US" dirty="0">
                <a:solidFill>
                  <a:srgbClr val="C00000"/>
                </a:solidFill>
              </a:rPr>
              <a:t> </a:t>
            </a:r>
            <a:r>
              <a:rPr lang="en-US" dirty="0"/>
              <a:t>by Friday, Sept. 20</a:t>
            </a:r>
          </a:p>
          <a:p>
            <a:r>
              <a:rPr lang="en-US" dirty="0"/>
              <a:t>Ten winners will be selected</a:t>
            </a:r>
          </a:p>
          <a:p>
            <a:r>
              <a:rPr lang="en-US" dirty="0"/>
              <a:t>Winners will be announced live on chad Jordan’s facebook page on Tuesday, sept. 24</a:t>
            </a:r>
          </a:p>
          <a:p>
            <a:r>
              <a:rPr lang="en-US" dirty="0"/>
              <a:t>Tablecloths &amp; Shirts shipped to winning stores week of sept. 30</a:t>
            </a:r>
          </a:p>
        </p:txBody>
      </p:sp>
      <p:pic>
        <p:nvPicPr>
          <p:cNvPr id="4" name="Picture 3">
            <a:extLst>
              <a:ext uri="{FF2B5EF4-FFF2-40B4-BE49-F238E27FC236}">
                <a16:creationId xmlns:a16="http://schemas.microsoft.com/office/drawing/2014/main" id="{6B6C0005-8576-7143-B396-F4F539E7CE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795"/>
          <a:stretch/>
        </p:blipFill>
        <p:spPr>
          <a:xfrm>
            <a:off x="9570801" y="268805"/>
            <a:ext cx="2000201" cy="608360"/>
          </a:xfrm>
          <a:prstGeom prst="rect">
            <a:avLst/>
          </a:prstGeom>
        </p:spPr>
      </p:pic>
    </p:spTree>
    <p:extLst>
      <p:ext uri="{BB962C8B-B14F-4D97-AF65-F5344CB8AC3E}">
        <p14:creationId xmlns:p14="http://schemas.microsoft.com/office/powerpoint/2010/main" val="1202516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ACDF-F3CF-134F-9467-FB9B8F174EF1}"/>
              </a:ext>
            </a:extLst>
          </p:cNvPr>
          <p:cNvSpPr>
            <a:spLocks noGrp="1"/>
          </p:cNvSpPr>
          <p:nvPr>
            <p:ph type="title"/>
          </p:nvPr>
        </p:nvSpPr>
        <p:spPr/>
        <p:txBody>
          <a:bodyPr/>
          <a:lstStyle/>
          <a:p>
            <a:r>
              <a:rPr lang="en-US" dirty="0"/>
              <a:t>Contest prizes</a:t>
            </a:r>
          </a:p>
        </p:txBody>
      </p:sp>
      <p:pic>
        <p:nvPicPr>
          <p:cNvPr id="4" name="Picture 3">
            <a:extLst>
              <a:ext uri="{FF2B5EF4-FFF2-40B4-BE49-F238E27FC236}">
                <a16:creationId xmlns:a16="http://schemas.microsoft.com/office/drawing/2014/main" id="{70B2B8B2-FB2E-4E42-B462-09E4686862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9570801" y="268805"/>
            <a:ext cx="2000201" cy="608360"/>
          </a:xfrm>
          <a:prstGeom prst="rect">
            <a:avLst/>
          </a:prstGeom>
        </p:spPr>
      </p:pic>
      <p:pic>
        <p:nvPicPr>
          <p:cNvPr id="5" name="Picture 4">
            <a:extLst>
              <a:ext uri="{FF2B5EF4-FFF2-40B4-BE49-F238E27FC236}">
                <a16:creationId xmlns:a16="http://schemas.microsoft.com/office/drawing/2014/main" id="{17FCD35A-F8DF-8248-88E8-4154A8768B7A}"/>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0290135-46E0-3C4F-A61A-BC40586E50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801" y="2123251"/>
            <a:ext cx="5634446" cy="2862347"/>
          </a:xfrm>
          <a:prstGeom prst="rect">
            <a:avLst/>
          </a:prstGeom>
        </p:spPr>
      </p:pic>
      <p:pic>
        <p:nvPicPr>
          <p:cNvPr id="9" name="Picture 8">
            <a:extLst>
              <a:ext uri="{FF2B5EF4-FFF2-40B4-BE49-F238E27FC236}">
                <a16:creationId xmlns:a16="http://schemas.microsoft.com/office/drawing/2014/main" id="{2F43661A-D34B-8144-B7F5-C5551C780F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0597" y="1206268"/>
            <a:ext cx="4585286" cy="4585286"/>
          </a:xfrm>
          <a:prstGeom prst="rect">
            <a:avLst/>
          </a:prstGeom>
        </p:spPr>
      </p:pic>
    </p:spTree>
    <p:extLst>
      <p:ext uri="{BB962C8B-B14F-4D97-AF65-F5344CB8AC3E}">
        <p14:creationId xmlns:p14="http://schemas.microsoft.com/office/powerpoint/2010/main" val="394042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9215-CF82-6B40-AA81-6D2CA6EFBF36}"/>
              </a:ext>
            </a:extLst>
          </p:cNvPr>
          <p:cNvSpPr>
            <a:spLocks noGrp="1"/>
          </p:cNvSpPr>
          <p:nvPr>
            <p:ph type="title"/>
          </p:nvPr>
        </p:nvSpPr>
        <p:spPr/>
        <p:txBody>
          <a:bodyPr/>
          <a:lstStyle/>
          <a:p>
            <a:r>
              <a:rPr lang="en-US" dirty="0"/>
              <a:t>Fundraising ideas</a:t>
            </a:r>
          </a:p>
        </p:txBody>
      </p:sp>
      <p:sp>
        <p:nvSpPr>
          <p:cNvPr id="3" name="Content Placeholder 2">
            <a:extLst>
              <a:ext uri="{FF2B5EF4-FFF2-40B4-BE49-F238E27FC236}">
                <a16:creationId xmlns:a16="http://schemas.microsoft.com/office/drawing/2014/main" id="{6461FAD4-5F79-9C48-BAB2-A404B023C114}"/>
              </a:ext>
            </a:extLst>
          </p:cNvPr>
          <p:cNvSpPr>
            <a:spLocks noGrp="1"/>
          </p:cNvSpPr>
          <p:nvPr>
            <p:ph sz="quarter" idx="13"/>
          </p:nvPr>
        </p:nvSpPr>
        <p:spPr/>
        <p:txBody>
          <a:bodyPr/>
          <a:lstStyle/>
          <a:p>
            <a:r>
              <a:rPr lang="en-US" dirty="0"/>
              <a:t>Prize drawing</a:t>
            </a:r>
          </a:p>
          <a:p>
            <a:r>
              <a:rPr lang="en-US" dirty="0"/>
              <a:t>Pie in the face</a:t>
            </a:r>
          </a:p>
          <a:p>
            <a:r>
              <a:rPr lang="en-US" dirty="0"/>
              <a:t>Heroes week</a:t>
            </a:r>
          </a:p>
          <a:p>
            <a:r>
              <a:rPr lang="en-US" dirty="0"/>
              <a:t>Bake/Candy sales</a:t>
            </a:r>
          </a:p>
        </p:txBody>
      </p:sp>
      <p:pic>
        <p:nvPicPr>
          <p:cNvPr id="4" name="Picture 3">
            <a:extLst>
              <a:ext uri="{FF2B5EF4-FFF2-40B4-BE49-F238E27FC236}">
                <a16:creationId xmlns:a16="http://schemas.microsoft.com/office/drawing/2014/main" id="{8E154E3D-0F8F-FE48-BA78-3E76EE7B0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95"/>
          <a:stretch/>
        </p:blipFill>
        <p:spPr>
          <a:xfrm>
            <a:off x="9570801" y="268805"/>
            <a:ext cx="2000201" cy="608360"/>
          </a:xfrm>
          <a:prstGeom prst="rect">
            <a:avLst/>
          </a:prstGeom>
        </p:spPr>
      </p:pic>
      <p:pic>
        <p:nvPicPr>
          <p:cNvPr id="7" name="Picture 6">
            <a:extLst>
              <a:ext uri="{FF2B5EF4-FFF2-40B4-BE49-F238E27FC236}">
                <a16:creationId xmlns:a16="http://schemas.microsoft.com/office/drawing/2014/main" id="{94B20611-E131-3C4D-939C-65A0299917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1536" y="1655711"/>
            <a:ext cx="6608971" cy="3718874"/>
          </a:xfrm>
          <a:prstGeom prst="rect">
            <a:avLst/>
          </a:prstGeom>
        </p:spPr>
      </p:pic>
    </p:spTree>
    <p:extLst>
      <p:ext uri="{BB962C8B-B14F-4D97-AF65-F5344CB8AC3E}">
        <p14:creationId xmlns:p14="http://schemas.microsoft.com/office/powerpoint/2010/main" val="65244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22EE-B242-E542-AC06-5EBA56821ED4}"/>
              </a:ext>
            </a:extLst>
          </p:cNvPr>
          <p:cNvSpPr>
            <a:spLocks noGrp="1"/>
          </p:cNvSpPr>
          <p:nvPr>
            <p:ph type="title"/>
          </p:nvPr>
        </p:nvSpPr>
        <p:spPr>
          <a:xfrm>
            <a:off x="693642" y="685800"/>
            <a:ext cx="4126860" cy="804838"/>
          </a:xfrm>
        </p:spPr>
        <p:txBody>
          <a:bodyPr/>
          <a:lstStyle/>
          <a:p>
            <a:r>
              <a:rPr lang="en-US" dirty="0"/>
              <a:t>Prize drawing</a:t>
            </a:r>
          </a:p>
        </p:txBody>
      </p:sp>
      <p:pic>
        <p:nvPicPr>
          <p:cNvPr id="6" name="Content Placeholder 5">
            <a:extLst>
              <a:ext uri="{FF2B5EF4-FFF2-40B4-BE49-F238E27FC236}">
                <a16:creationId xmlns:a16="http://schemas.microsoft.com/office/drawing/2014/main" id="{EEF727C9-52A9-9248-B989-189776AE55D2}"/>
              </a:ext>
            </a:extLst>
          </p:cNvPr>
          <p:cNvPicPr>
            <a:picLocks noGrp="1" noChangeAspect="1"/>
          </p:cNvPicPr>
          <p:nvPr>
            <p:ph sz="quarter" idx="13"/>
          </p:nvPr>
        </p:nvPicPr>
        <p:blipFill>
          <a:blip r:embed="rId3"/>
          <a:stretch>
            <a:fillRect/>
          </a:stretch>
        </p:blipFill>
        <p:spPr>
          <a:xfrm>
            <a:off x="5193506" y="814387"/>
            <a:ext cx="5740400" cy="4432300"/>
          </a:xfrm>
        </p:spPr>
      </p:pic>
      <p:sp>
        <p:nvSpPr>
          <p:cNvPr id="4" name="Text Placeholder 3">
            <a:extLst>
              <a:ext uri="{FF2B5EF4-FFF2-40B4-BE49-F238E27FC236}">
                <a16:creationId xmlns:a16="http://schemas.microsoft.com/office/drawing/2014/main" id="{6A0DAC93-BAEA-494C-856B-E50FAE7F5C7B}"/>
              </a:ext>
            </a:extLst>
          </p:cNvPr>
          <p:cNvSpPr>
            <a:spLocks noGrp="1"/>
          </p:cNvSpPr>
          <p:nvPr>
            <p:ph type="body" sz="half" idx="2"/>
          </p:nvPr>
        </p:nvSpPr>
        <p:spPr>
          <a:xfrm>
            <a:off x="693641" y="1697425"/>
            <a:ext cx="4126861" cy="2665533"/>
          </a:xfrm>
        </p:spPr>
        <p:txBody>
          <a:bodyPr>
            <a:normAutofit/>
          </a:bodyPr>
          <a:lstStyle/>
          <a:p>
            <a:r>
              <a:rPr lang="en-US" dirty="0"/>
              <a:t>Help a hero playbook – page 4</a:t>
            </a:r>
          </a:p>
          <a:p>
            <a:r>
              <a:rPr lang="en-US" dirty="0"/>
              <a:t>Solicit donations from businesses, friends, family, etc. </a:t>
            </a:r>
          </a:p>
          <a:p>
            <a:r>
              <a:rPr lang="en-US" dirty="0"/>
              <a:t>Promote in-store, social &amp; email</a:t>
            </a:r>
          </a:p>
          <a:p>
            <a:r>
              <a:rPr lang="en-US" dirty="0"/>
              <a:t>Sell tickets for entries into drawing</a:t>
            </a:r>
          </a:p>
          <a:p>
            <a:r>
              <a:rPr lang="en-US" dirty="0"/>
              <a:t>Draw winners in-store</a:t>
            </a:r>
          </a:p>
        </p:txBody>
      </p:sp>
    </p:spTree>
    <p:extLst>
      <p:ext uri="{BB962C8B-B14F-4D97-AF65-F5344CB8AC3E}">
        <p14:creationId xmlns:p14="http://schemas.microsoft.com/office/powerpoint/2010/main" val="49466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24124B-991E-1441-B0EA-D512E59B8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00566">
            <a:off x="3640771" y="649757"/>
            <a:ext cx="3222312" cy="4463592"/>
          </a:xfrm>
          <a:prstGeom prst="rect">
            <a:avLst/>
          </a:prstGeom>
        </p:spPr>
      </p:pic>
      <p:sp>
        <p:nvSpPr>
          <p:cNvPr id="2" name="Title 1">
            <a:extLst>
              <a:ext uri="{FF2B5EF4-FFF2-40B4-BE49-F238E27FC236}">
                <a16:creationId xmlns:a16="http://schemas.microsoft.com/office/drawing/2014/main" id="{941ED683-17A9-9946-BBF7-D2E2AAA14F0D}"/>
              </a:ext>
            </a:extLst>
          </p:cNvPr>
          <p:cNvSpPr>
            <a:spLocks noGrp="1"/>
          </p:cNvSpPr>
          <p:nvPr>
            <p:ph type="title"/>
          </p:nvPr>
        </p:nvSpPr>
        <p:spPr>
          <a:xfrm>
            <a:off x="7047308" y="727822"/>
            <a:ext cx="4126860" cy="661078"/>
          </a:xfrm>
        </p:spPr>
        <p:txBody>
          <a:bodyPr/>
          <a:lstStyle/>
          <a:p>
            <a:r>
              <a:rPr lang="en-US" dirty="0"/>
              <a:t>Pie in the face</a:t>
            </a:r>
          </a:p>
        </p:txBody>
      </p:sp>
      <p:sp>
        <p:nvSpPr>
          <p:cNvPr id="4" name="Text Placeholder 3">
            <a:extLst>
              <a:ext uri="{FF2B5EF4-FFF2-40B4-BE49-F238E27FC236}">
                <a16:creationId xmlns:a16="http://schemas.microsoft.com/office/drawing/2014/main" id="{92B194D3-014B-3C4C-ACAF-DE0A987B0726}"/>
              </a:ext>
            </a:extLst>
          </p:cNvPr>
          <p:cNvSpPr>
            <a:spLocks noGrp="1"/>
          </p:cNvSpPr>
          <p:nvPr>
            <p:ph type="body" sz="half" idx="2"/>
          </p:nvPr>
        </p:nvSpPr>
        <p:spPr>
          <a:xfrm>
            <a:off x="7047308" y="1426790"/>
            <a:ext cx="4126861" cy="3896712"/>
          </a:xfrm>
        </p:spPr>
        <p:txBody>
          <a:bodyPr>
            <a:normAutofit/>
          </a:bodyPr>
          <a:lstStyle/>
          <a:p>
            <a:r>
              <a:rPr lang="en-US" dirty="0"/>
              <a:t>Help A Hero Playbook – page 4</a:t>
            </a:r>
          </a:p>
          <a:p>
            <a:r>
              <a:rPr lang="en-US" dirty="0"/>
              <a:t>Set up a bag/bucket/basket for each team member</a:t>
            </a:r>
          </a:p>
          <a:p>
            <a:r>
              <a:rPr lang="en-US" dirty="0"/>
              <a:t>Sell tickets &amp; clients drop tickets into the bag of the team member they want to pie in the face</a:t>
            </a:r>
          </a:p>
          <a:p>
            <a:r>
              <a:rPr lang="en-US" dirty="0"/>
              <a:t>Bag with most tickets ‘wins’</a:t>
            </a:r>
          </a:p>
          <a:p>
            <a:r>
              <a:rPr lang="en-US" dirty="0"/>
              <a:t>UT102 used this fundraiser &amp; was the #3 store in 2018 with $10,397 raised</a:t>
            </a:r>
          </a:p>
        </p:txBody>
      </p:sp>
      <p:pic>
        <p:nvPicPr>
          <p:cNvPr id="6" name="Content Placeholder 5">
            <a:extLst>
              <a:ext uri="{FF2B5EF4-FFF2-40B4-BE49-F238E27FC236}">
                <a16:creationId xmlns:a16="http://schemas.microsoft.com/office/drawing/2014/main" id="{F751776A-3E49-7E45-9A73-ECE5E36E3EA2}"/>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rot="21250752">
            <a:off x="115054" y="616758"/>
            <a:ext cx="3731977" cy="4689475"/>
          </a:xfrm>
        </p:spPr>
      </p:pic>
    </p:spTree>
    <p:extLst>
      <p:ext uri="{BB962C8B-B14F-4D97-AF65-F5344CB8AC3E}">
        <p14:creationId xmlns:p14="http://schemas.microsoft.com/office/powerpoint/2010/main" val="3718315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22EE-B242-E542-AC06-5EBA56821ED4}"/>
              </a:ext>
            </a:extLst>
          </p:cNvPr>
          <p:cNvSpPr>
            <a:spLocks noGrp="1"/>
          </p:cNvSpPr>
          <p:nvPr>
            <p:ph type="title"/>
          </p:nvPr>
        </p:nvSpPr>
        <p:spPr>
          <a:xfrm>
            <a:off x="693642" y="685800"/>
            <a:ext cx="4126860" cy="804838"/>
          </a:xfrm>
        </p:spPr>
        <p:txBody>
          <a:bodyPr/>
          <a:lstStyle/>
          <a:p>
            <a:r>
              <a:rPr lang="en-US" dirty="0"/>
              <a:t>Heroes week</a:t>
            </a:r>
          </a:p>
        </p:txBody>
      </p:sp>
      <p:sp>
        <p:nvSpPr>
          <p:cNvPr id="4" name="Text Placeholder 3">
            <a:extLst>
              <a:ext uri="{FF2B5EF4-FFF2-40B4-BE49-F238E27FC236}">
                <a16:creationId xmlns:a16="http://schemas.microsoft.com/office/drawing/2014/main" id="{6A0DAC93-BAEA-494C-856B-E50FAE7F5C7B}"/>
              </a:ext>
            </a:extLst>
          </p:cNvPr>
          <p:cNvSpPr>
            <a:spLocks noGrp="1"/>
          </p:cNvSpPr>
          <p:nvPr>
            <p:ph type="body" sz="half" idx="2"/>
          </p:nvPr>
        </p:nvSpPr>
        <p:spPr>
          <a:xfrm>
            <a:off x="693641" y="1697425"/>
            <a:ext cx="4126861" cy="3677160"/>
          </a:xfrm>
        </p:spPr>
        <p:txBody>
          <a:bodyPr>
            <a:normAutofit lnSpcReduction="10000"/>
          </a:bodyPr>
          <a:lstStyle/>
          <a:p>
            <a:r>
              <a:rPr lang="en-US" dirty="0"/>
              <a:t>Help a hero playbook – page 5</a:t>
            </a:r>
          </a:p>
          <a:p>
            <a:r>
              <a:rPr lang="en-US" dirty="0"/>
              <a:t>Choose one week during the campaign</a:t>
            </a:r>
          </a:p>
          <a:p>
            <a:r>
              <a:rPr lang="en-US" dirty="0"/>
              <a:t>Offer free MVP Upgrades in exchange for donations</a:t>
            </a:r>
          </a:p>
          <a:p>
            <a:r>
              <a:rPr lang="en-US" dirty="0"/>
              <a:t>Promote in-store, social, local businesses, local VFW post</a:t>
            </a:r>
          </a:p>
          <a:p>
            <a:r>
              <a:rPr lang="en-US" dirty="0">
                <a:hlinkClick r:id="rId2"/>
              </a:rPr>
              <a:t>www.vfw.org/find-a-post</a:t>
            </a:r>
            <a:r>
              <a:rPr lang="en-US" dirty="0"/>
              <a:t> </a:t>
            </a:r>
          </a:p>
          <a:p>
            <a:r>
              <a:rPr lang="en-US" dirty="0"/>
              <a:t>Customizable fliers on BAM online</a:t>
            </a:r>
          </a:p>
          <a:p>
            <a:r>
              <a:rPr lang="en-US" dirty="0"/>
              <a:t>Use the RECOGNITION CARDS </a:t>
            </a:r>
          </a:p>
        </p:txBody>
      </p:sp>
      <p:pic>
        <p:nvPicPr>
          <p:cNvPr id="8" name="Picture 7">
            <a:extLst>
              <a:ext uri="{FF2B5EF4-FFF2-40B4-BE49-F238E27FC236}">
                <a16:creationId xmlns:a16="http://schemas.microsoft.com/office/drawing/2014/main" id="{DE66E194-310A-DB46-B732-51F44E86692F}"/>
              </a:ext>
            </a:extLst>
          </p:cNvPr>
          <p:cNvPicPr>
            <a:picLocks noChangeAspect="1"/>
          </p:cNvPicPr>
          <p:nvPr/>
        </p:nvPicPr>
        <p:blipFill rotWithShape="1">
          <a:blip r:embed="rId3"/>
          <a:srcRect l="15642" r="30168"/>
          <a:stretch/>
        </p:blipFill>
        <p:spPr>
          <a:xfrm rot="417886">
            <a:off x="8676861" y="656150"/>
            <a:ext cx="2395330" cy="4420279"/>
          </a:xfrm>
          <a:prstGeom prst="rect">
            <a:avLst/>
          </a:prstGeom>
        </p:spPr>
      </p:pic>
      <p:pic>
        <p:nvPicPr>
          <p:cNvPr id="6" name="Content Placeholder 5">
            <a:extLst>
              <a:ext uri="{FF2B5EF4-FFF2-40B4-BE49-F238E27FC236}">
                <a16:creationId xmlns:a16="http://schemas.microsoft.com/office/drawing/2014/main" id="{1EF604BD-3766-2C4C-990A-F3CC17FB9095}"/>
              </a:ext>
            </a:extLst>
          </p:cNvPr>
          <p:cNvPicPr>
            <a:picLocks noGrp="1" noChangeAspect="1"/>
          </p:cNvPicPr>
          <p:nvPr>
            <p:ph sz="quarter" idx="13"/>
          </p:nvPr>
        </p:nvPicPr>
        <p:blipFill rotWithShape="1">
          <a:blip r:embed="rId4"/>
          <a:srcRect l="19909" r="29502"/>
          <a:stretch/>
        </p:blipFill>
        <p:spPr>
          <a:xfrm rot="21176656">
            <a:off x="5032156" y="1025126"/>
            <a:ext cx="3830552" cy="3682326"/>
          </a:xfrm>
        </p:spPr>
      </p:pic>
    </p:spTree>
    <p:extLst>
      <p:ext uri="{BB962C8B-B14F-4D97-AF65-F5344CB8AC3E}">
        <p14:creationId xmlns:p14="http://schemas.microsoft.com/office/powerpoint/2010/main" val="3481515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D683-17A9-9946-BBF7-D2E2AAA14F0D}"/>
              </a:ext>
            </a:extLst>
          </p:cNvPr>
          <p:cNvSpPr>
            <a:spLocks noGrp="1"/>
          </p:cNvSpPr>
          <p:nvPr>
            <p:ph type="title"/>
          </p:nvPr>
        </p:nvSpPr>
        <p:spPr>
          <a:xfrm>
            <a:off x="7047308" y="727822"/>
            <a:ext cx="4126860" cy="661078"/>
          </a:xfrm>
        </p:spPr>
        <p:txBody>
          <a:bodyPr/>
          <a:lstStyle/>
          <a:p>
            <a:r>
              <a:rPr lang="en-US" dirty="0"/>
              <a:t>Bake/candy sales</a:t>
            </a:r>
          </a:p>
        </p:txBody>
      </p:sp>
      <p:sp>
        <p:nvSpPr>
          <p:cNvPr id="4" name="Text Placeholder 3">
            <a:extLst>
              <a:ext uri="{FF2B5EF4-FFF2-40B4-BE49-F238E27FC236}">
                <a16:creationId xmlns:a16="http://schemas.microsoft.com/office/drawing/2014/main" id="{92B194D3-014B-3C4C-ACAF-DE0A987B0726}"/>
              </a:ext>
            </a:extLst>
          </p:cNvPr>
          <p:cNvSpPr>
            <a:spLocks noGrp="1"/>
          </p:cNvSpPr>
          <p:nvPr>
            <p:ph type="body" sz="half" idx="2"/>
          </p:nvPr>
        </p:nvSpPr>
        <p:spPr>
          <a:xfrm>
            <a:off x="7047308" y="1426790"/>
            <a:ext cx="4126861" cy="3896712"/>
          </a:xfrm>
        </p:spPr>
        <p:txBody>
          <a:bodyPr>
            <a:normAutofit/>
          </a:bodyPr>
          <a:lstStyle/>
          <a:p>
            <a:r>
              <a:rPr lang="en-US" dirty="0"/>
              <a:t>Help A Hero Playbook – page 5</a:t>
            </a:r>
          </a:p>
          <a:p>
            <a:r>
              <a:rPr lang="en-US" dirty="0"/>
              <a:t>Have team members bring baked goods or purchase baked items/candy/drinks</a:t>
            </a:r>
          </a:p>
          <a:p>
            <a:r>
              <a:rPr lang="en-US" dirty="0"/>
              <a:t>Sell them to clients </a:t>
            </a:r>
          </a:p>
          <a:p>
            <a:r>
              <a:rPr lang="en-US" dirty="0"/>
              <a:t>all proceeds go to help a hero</a:t>
            </a:r>
          </a:p>
          <a:p>
            <a:endParaRPr lang="en-US" dirty="0"/>
          </a:p>
        </p:txBody>
      </p:sp>
      <p:pic>
        <p:nvPicPr>
          <p:cNvPr id="11" name="Picture 10">
            <a:extLst>
              <a:ext uri="{FF2B5EF4-FFF2-40B4-BE49-F238E27FC236}">
                <a16:creationId xmlns:a16="http://schemas.microsoft.com/office/drawing/2014/main" id="{33F401AD-E562-7045-8BC2-E69D8966FEE8}"/>
              </a:ext>
            </a:extLst>
          </p:cNvPr>
          <p:cNvPicPr>
            <a:picLocks noChangeAspect="1"/>
          </p:cNvPicPr>
          <p:nvPr/>
        </p:nvPicPr>
        <p:blipFill>
          <a:blip r:embed="rId2"/>
          <a:stretch>
            <a:fillRect/>
          </a:stretch>
        </p:blipFill>
        <p:spPr>
          <a:xfrm rot="21002942">
            <a:off x="-203304" y="1412881"/>
            <a:ext cx="4389748" cy="3292311"/>
          </a:xfrm>
          <a:prstGeom prst="rect">
            <a:avLst/>
          </a:prstGeom>
        </p:spPr>
      </p:pic>
      <p:pic>
        <p:nvPicPr>
          <p:cNvPr id="9" name="Content Placeholder 8">
            <a:extLst>
              <a:ext uri="{FF2B5EF4-FFF2-40B4-BE49-F238E27FC236}">
                <a16:creationId xmlns:a16="http://schemas.microsoft.com/office/drawing/2014/main" id="{A845A936-2284-1C43-BD76-03302C493DFE}"/>
              </a:ext>
            </a:extLst>
          </p:cNvPr>
          <p:cNvPicPr>
            <a:picLocks noGrp="1" noChangeAspect="1"/>
          </p:cNvPicPr>
          <p:nvPr>
            <p:ph sz="quarter" idx="13"/>
          </p:nvPr>
        </p:nvPicPr>
        <p:blipFill>
          <a:blip r:embed="rId3"/>
          <a:stretch>
            <a:fillRect/>
          </a:stretch>
        </p:blipFill>
        <p:spPr>
          <a:xfrm rot="278625">
            <a:off x="3027343" y="633809"/>
            <a:ext cx="3684898" cy="4687888"/>
          </a:xfrm>
        </p:spPr>
      </p:pic>
    </p:spTree>
    <p:extLst>
      <p:ext uri="{BB962C8B-B14F-4D97-AF65-F5344CB8AC3E}">
        <p14:creationId xmlns:p14="http://schemas.microsoft.com/office/powerpoint/2010/main" val="30250359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{92E41248-4F38-3745-A18F-D219E0BDB47B}tf10001077</Template>
  <TotalTime>274</TotalTime>
  <Words>1071</Words>
  <Application>Microsoft Macintosh PowerPoint</Application>
  <PresentationFormat>Widescreen</PresentationFormat>
  <Paragraphs>97</Paragraphs>
  <Slides>20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Impact</vt:lpstr>
      <vt:lpstr>Main Event</vt:lpstr>
      <vt:lpstr>2019 Help A Hero </vt:lpstr>
      <vt:lpstr>2019 HELp a hero overview</vt:lpstr>
      <vt:lpstr>Help A hero Contest details</vt:lpstr>
      <vt:lpstr>Contest prizes</vt:lpstr>
      <vt:lpstr>Fundraising ideas</vt:lpstr>
      <vt:lpstr>Prize drawing</vt:lpstr>
      <vt:lpstr>Pie in the face</vt:lpstr>
      <vt:lpstr>Heroes week</vt:lpstr>
      <vt:lpstr>Bake/candy sales</vt:lpstr>
      <vt:lpstr>Help A Hero tools you can use</vt:lpstr>
      <vt:lpstr>Business donation letter</vt:lpstr>
      <vt:lpstr>News release template</vt:lpstr>
      <vt:lpstr>Media alert  template</vt:lpstr>
      <vt:lpstr>Q&amp;A for Radio</vt:lpstr>
      <vt:lpstr>Talking  points</vt:lpstr>
      <vt:lpstr>Media outreach best practices</vt:lpstr>
      <vt:lpstr>Additional help a hero prep</vt:lpstr>
      <vt:lpstr>Make the most out of a media story</vt:lpstr>
      <vt:lpstr>Share! Share! Share!</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Help A Hero </dc:title>
  <dc:creator>Microsoft Office User</dc:creator>
  <cp:lastModifiedBy>Microsoft Office User</cp:lastModifiedBy>
  <cp:revision>26</cp:revision>
  <dcterms:created xsi:type="dcterms:W3CDTF">2019-09-06T18:57:17Z</dcterms:created>
  <dcterms:modified xsi:type="dcterms:W3CDTF">2019-09-11T15:03:08Z</dcterms:modified>
</cp:coreProperties>
</file>